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72" r:id="rId2"/>
  </p:sldMasterIdLst>
  <p:handoutMasterIdLst>
    <p:handoutMasterId r:id="rId12"/>
  </p:handoutMasterIdLst>
  <p:sldIdLst>
    <p:sldId id="256" r:id="rId3"/>
    <p:sldId id="269" r:id="rId4"/>
    <p:sldId id="260" r:id="rId5"/>
    <p:sldId id="258" r:id="rId6"/>
    <p:sldId id="262" r:id="rId7"/>
    <p:sldId id="263" r:id="rId8"/>
    <p:sldId id="264" r:id="rId9"/>
    <p:sldId id="267" r:id="rId10"/>
    <p:sldId id="268" r:id="rId11"/>
  </p:sldIdLst>
  <p:sldSz cx="12192000" cy="6858000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B8CE5-A33C-4992-BA82-2BB4BAA7324C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7957"/>
            <a:ext cx="2918831" cy="4916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07957"/>
            <a:ext cx="2918831" cy="4916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327F6-87E0-4DC0-8BDB-AF488E132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309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78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07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201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414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804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36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86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47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93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62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33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6B75A-687E-405C-8A0B-8D00578BA2C3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A3F38">
                    <a:lumMod val="40000"/>
                    <a:lumOff val="60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3F38">
                  <a:lumMod val="40000"/>
                  <a:lumOff val="60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818E9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818E9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4048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9A36D87-C8E7-4F1F-91E5-4A535CAB0137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211EDB6-51C4-4F2C-B864-B090F30AE5C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64160" y="5706916"/>
            <a:ext cx="11592560" cy="1151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srgbClr val="FF0000"/>
                </a:solidFill>
                <a:latin typeface="Sylfaen" panose="010A0502050306030303" pitchFamily="18" charset="0"/>
              </a:rPr>
              <a:t>Лескова  Галина Андреевна, </a:t>
            </a:r>
          </a:p>
          <a:p>
            <a:pPr lvl="0" algn="ctr">
              <a:defRPr/>
            </a:pP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действ. член Национальной и Международной Академий туризма, эксперт правительства Ленинградской области по развитию детского туризма, методист ресурсного центра по развитию школьного познавательного туризма Санкт-Петербурга, профессор кафедры</a:t>
            </a:r>
            <a:b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проектного управления в сфере культуры СПбГИК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13437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дополнительного профессионального педагогического образования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повышения квалификации специалистов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Информационно-методический центр»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Колпинского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района Санкт-Петербурга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88300" y="1705605"/>
            <a:ext cx="42037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ПРИНЯТО </a:t>
            </a:r>
          </a:p>
          <a:p>
            <a:pPr algn="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педагогическим советом </a:t>
            </a:r>
          </a:p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директор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i="1" dirty="0">
                <a:latin typeface="Times New Roman" pitchFamily="18" charset="0"/>
                <a:cs typeface="Times New Roman" pitchFamily="18" charset="0"/>
              </a:rPr>
              <a:t>ИМЦ Колпинского района</a:t>
            </a:r>
          </a:p>
          <a:p>
            <a:pPr algn="r"/>
            <a:r>
              <a:rPr lang="ru-RU" i="1" dirty="0">
                <a:latin typeface="Times New Roman" pitchFamily="18" charset="0"/>
                <a:cs typeface="Times New Roman" pitchFamily="18" charset="0"/>
              </a:rPr>
              <a:t>Санкт-Петербурга</a:t>
            </a:r>
          </a:p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С.И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Андреевская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2440" y="23036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ДОПОЛНИТЕЛЬНАЯ ПРОФЕССИОНАЛЬНАЯ ПРОГРАММА </a:t>
            </a:r>
            <a:r>
              <a:rPr lang="ru-RU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ПОВЫШЕНИЯ </a:t>
            </a:r>
            <a:r>
              <a:rPr lang="ru-RU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КВАЛИФИКАЦИИ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7319" y="3199590"/>
            <a:ext cx="6096000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«СЕТЕВОЕ ВЗАИМОДЕЙСТВИЕ И СОЦИАЛЬНОЕ ПАРТНЕРСТВО </a:t>
            </a:r>
          </a:p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РЕАЛИЗАЦИИ ПРОГРАММ ШКОЛЬНОГО ПОЗНАВАТЕЛЬНОГО ТУРИЗМА»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534489" y="4559185"/>
            <a:ext cx="1189749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(72 часа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57319" y="50556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Санкт-Петербург</a:t>
            </a:r>
          </a:p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2022 </a:t>
            </a:r>
          </a:p>
        </p:txBody>
      </p:sp>
      <p:pic>
        <p:nvPicPr>
          <p:cNvPr id="1028" name="Picture 4" descr="https://kamchatkairo.ru/images/news/%D0%9D%D0%9E%D0%92%D0%9E%D0%A1%D0%A2%D0%98/2022/%D0%98%D1%8E%D0%BD%D1%8C/09/%D0%A1%D0%B5%D1%82%D0%B5%D0%B2%D0%BE%D0%B5_%D0%B2%D0%B7%D0%B0%D0%B8%D0%BC%D0%BE%D0%B4%D0%B5%D0%B9%D1%81%D1%82%D0%B2%D0%B8%D0%B5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90" b="93195" l="13063" r="86000">
                        <a14:foregroundMark x1="46813" y1="77811" x2="46813" y2="75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80" t="7725" r="14207" b="8075"/>
          <a:stretch/>
        </p:blipFill>
        <p:spPr bwMode="auto">
          <a:xfrm>
            <a:off x="5396882" y="1196743"/>
            <a:ext cx="1398235" cy="10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3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170" y="1116724"/>
            <a:ext cx="85532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программы:</a:t>
            </a:r>
          </a:p>
          <a:p>
            <a:pPr marL="285750" indent="-28575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технологий интеграции школьных познавательных маршрутов в образовательные программы учреждений общего образования (в контексте исполнения поручений Президента РФ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marL="285750" indent="-28575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корреляция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туристско-экскурсионной деятельности с другими направленностями дополнительного образования детей;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профессиональных компетенций и мотивационной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готовности педагогов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обновлению практик воспитания и образования с помощью технологий школьных познавательных туров 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экскурсий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7152640" cy="839725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0" indent="0" algn="ctr">
              <a:buNone/>
            </a:pPr>
            <a:r>
              <a:rPr lang="ru-RU" dirty="0">
                <a:ln>
                  <a:solidFill>
                    <a:srgbClr val="C00000"/>
                  </a:solidFill>
                </a:ln>
              </a:rPr>
              <a:t>Цель и содержание</a:t>
            </a:r>
            <a:endParaRPr lang="ru-RU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4170" y="3979046"/>
            <a:ext cx="1201783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программы повышения квалификации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слушатели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смогут овладеть</a:t>
            </a:r>
          </a:p>
          <a:p>
            <a:pPr lvl="0" indent="450215" algn="just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знаниями: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сетевом взаимодействии и социальном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партнерстве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теоретических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нормативно-правовых основах проектирования и организации школьного познавательного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туризма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основах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проектирования природоориентированных школьных познавательных туров в системе дополнительного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основах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проектирования культурно-исторических школьных познавательных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туров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технологиях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разработки экскурсионных программ школьного познавательного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туризма;</a:t>
            </a:r>
          </a:p>
          <a:p>
            <a:pPr marL="285750" lvl="0" indent="-285750" algn="just">
              <a:buFont typeface="Wingdings" pitchFamily="2" charset="2"/>
              <a:buChar char="q"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 реальными умениями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организации школьного познавательного туризма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городской среде и осуществления экскурсионной деятельности в процессе реализации программ школьных познавательных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туров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i02.fotocdn.net/s110/e4ed1d9cb136fdc4/public_pin_l/244107231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8" b="11998"/>
          <a:stretch>
            <a:fillRect/>
          </a:stretch>
        </p:blipFill>
        <p:spPr bwMode="auto">
          <a:xfrm>
            <a:off x="8901610" y="75282"/>
            <a:ext cx="3158189" cy="2124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610" y="2409385"/>
            <a:ext cx="3086885" cy="2315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95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19315" y="2491269"/>
            <a:ext cx="6618514" cy="4093428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обучения педагоги, освоившие основное содержание курса, смогут: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629400" algn="l"/>
              </a:tabLst>
            </a:pPr>
            <a:r>
              <a:rPr lang="ru-RU" sz="2000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разрабатывать </a:t>
            </a:r>
            <a:r>
              <a:rPr lang="ru-RU" sz="2000" b="1" i="1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сетевые ДОП по познавательному туризму</a:t>
            </a:r>
            <a:r>
              <a:rPr lang="ru-RU" sz="2000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629400" algn="l"/>
              </a:tabLst>
            </a:pPr>
            <a:r>
              <a:rPr lang="x-none" sz="2000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разрабатывать и проектировать </a:t>
            </a:r>
            <a:r>
              <a:rPr lang="x-none" sz="2000" b="1" i="1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познавательные маршруты школьников</a:t>
            </a:r>
            <a:r>
              <a:rPr lang="x-none" sz="2000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в системе общего и дополнительного образования</a:t>
            </a:r>
            <a:r>
              <a:rPr lang="ru-RU" sz="2000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x-none" sz="2000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создавать </a:t>
            </a:r>
            <a:r>
              <a:rPr lang="x-none" sz="2000" b="1" i="1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УМК познавательных маршрутов</a:t>
            </a:r>
            <a:r>
              <a:rPr lang="x-none" sz="2000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000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x-none" sz="2000" b="1" i="1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интегрировать познавательные маршруты </a:t>
            </a:r>
            <a:r>
              <a:rPr lang="x-none" sz="2000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x-none" sz="2000" b="1" i="1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 программы школ</a:t>
            </a:r>
            <a:r>
              <a:rPr lang="ru-RU" sz="2000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x-none" sz="2000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создавать и поддерживать </a:t>
            </a:r>
            <a:r>
              <a:rPr lang="x-none" sz="2000" b="1" i="1" spc="5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отношения сотрудничества, благоприятный психологический климат </a:t>
            </a:r>
            <a:r>
              <a:rPr lang="x-none" sz="2000" b="1" i="1" spc="5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коллектива</a:t>
            </a:r>
            <a:endParaRPr lang="ru-RU" sz="2000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8128000" y="1407885"/>
            <a:ext cx="3759200" cy="4579257"/>
          </a:xfrm>
          <a:prstGeom prst="cloudCallout">
            <a:avLst>
              <a:gd name="adj1" fmla="val -76092"/>
              <a:gd name="adj2" fmla="val -10704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50" dirty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Обучение обеспечит условия для повышения уровня профессиональной компетентности различных категорий педагогов и сотрудников системы общего и дополнительного </a:t>
            </a:r>
            <a:r>
              <a:rPr lang="ru-RU" spc="50" dirty="0" smtClean="0">
                <a:ln w="13500">
                  <a:solidFill>
                    <a:schemeClr val="tx1">
                      <a:alpha val="65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образования</a:t>
            </a:r>
            <a:endParaRPr lang="ru-RU" spc="50" dirty="0">
              <a:ln w="13500">
                <a:solidFill>
                  <a:schemeClr val="tx1">
                    <a:alpha val="6500"/>
                  </a:schemeClr>
                </a:solidFill>
                <a:prstDash val="solid"/>
              </a:ln>
              <a:solidFill>
                <a:schemeClr val="tx2">
                  <a:lumMod val="50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4" descr="https://img2.freepng.ru/20180607/asw/kisspng-symbol-photography-computer-icons-negocios-5b194e378b6509.89135329152838507957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33" l="16222" r="83111">
                        <a14:foregroundMark x1="33889" y1="18500" x2="37000" y2="18500"/>
                        <a14:foregroundMark x1="39222" y1="17333" x2="36000" y2="16667"/>
                        <a14:foregroundMark x1="34889" y1="16500" x2="38111" y2="16167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8" t="14222" r="21202" b="15519"/>
          <a:stretch/>
        </p:blipFill>
        <p:spPr bwMode="auto">
          <a:xfrm>
            <a:off x="319315" y="556314"/>
            <a:ext cx="2246085" cy="193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4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688286"/>
              </p:ext>
            </p:extLst>
          </p:nvPr>
        </p:nvGraphicFramePr>
        <p:xfrm>
          <a:off x="0" y="0"/>
          <a:ext cx="12192000" cy="511048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5527040">
                  <a:extLst>
                    <a:ext uri="{9D8B030D-6E8A-4147-A177-3AD203B41FA5}">
                      <a16:colId xmlns:a16="http://schemas.microsoft.com/office/drawing/2014/main" val="2329675403"/>
                    </a:ext>
                  </a:extLst>
                </a:gridCol>
                <a:gridCol w="6664960">
                  <a:extLst>
                    <a:ext uri="{9D8B030D-6E8A-4147-A177-3AD203B41FA5}">
                      <a16:colId xmlns:a16="http://schemas.microsoft.com/office/drawing/2014/main" val="2671729266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Категории </a:t>
                      </a: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(группы) универсальных компетенций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Код и наименование универсальной компетенции выпускника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extLst>
                  <a:ext uri="{0D108BD9-81ED-4DB2-BD59-A6C34878D82A}">
                    <a16:rowId xmlns:a16="http://schemas.microsoft.com/office/drawing/2014/main" val="4064308377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Системное и критическое мышление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УК-1. Способен осуществлять поиск, критический анализ и синтез информации, применять системный подход для решения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extLst>
                  <a:ext uri="{0D108BD9-81ED-4DB2-BD59-A6C34878D82A}">
                    <a16:rowId xmlns:a16="http://schemas.microsoft.com/office/drawing/2014/main" val="218983479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и реализация проектов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УК-2. Способен определять круг задач в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рамках цели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выбирать оптимальные способы их решения, исходя из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правовых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норм, имеющихся ресурсов и ограничений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extLst>
                  <a:ext uri="{0D108BD9-81ED-4DB2-BD59-A6C34878D82A}">
                    <a16:rowId xmlns:a16="http://schemas.microsoft.com/office/drawing/2014/main" val="280453947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Командная работа и лидерство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УК-3. Способен осуществлять социальное взаимодействие и реализовывать свою роль в команде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extLst>
                  <a:ext uri="{0D108BD9-81ED-4DB2-BD59-A6C34878D82A}">
                    <a16:rowId xmlns:a16="http://schemas.microsoft.com/office/drawing/2014/main" val="2933679368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Коммуникация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УК-4. Способен осуществлять деловую коммуникацию в устной и письменной формах на государственном языке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РФ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иностранных языках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extLst>
                  <a:ext uri="{0D108BD9-81ED-4DB2-BD59-A6C34878D82A}">
                    <a16:rowId xmlns:a16="http://schemas.microsoft.com/office/drawing/2014/main" val="2656503218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Межкультурное взаимодействие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УК-5. Способен воспринимать межкультурное разнообразие общества в социально-историческом, этическом и философском контекстах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extLst>
                  <a:ext uri="{0D108BD9-81ED-4DB2-BD59-A6C34878D82A}">
                    <a16:rowId xmlns:a16="http://schemas.microsoft.com/office/drawing/2014/main" val="1883292113"/>
                  </a:ext>
                </a:extLst>
              </a:tr>
              <a:tr h="57912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Самоорганизация и саморазвитие (в том числе здоровьесбережение)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УК-6. Способен управлять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временем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выстраивать и реализовывать траекторию саморазвития на основе принципов образования в течение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жизни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extLst>
                  <a:ext uri="{0D108BD9-81ED-4DB2-BD59-A6C34878D82A}">
                    <a16:rowId xmlns:a16="http://schemas.microsoft.com/office/drawing/2014/main" val="3548199666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УК-7. Способен поддерживать должный уровень физической подготовленности для обеспечения полноценной социальной и профессиональной деятельности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extLst>
                  <a:ext uri="{0D108BD9-81ED-4DB2-BD59-A6C34878D82A}">
                    <a16:rowId xmlns:a16="http://schemas.microsoft.com/office/drawing/2014/main" val="424688417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Безопасность жизнедеятельности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УК-8. Способен создавать и поддерживать безопасные условия жизнедеятельности, в том числе при возникновении чрезвычайных ситуаций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47993" marR="47993" marT="0" marB="0" anchor="ctr"/>
                </a:tc>
                <a:extLst>
                  <a:ext uri="{0D108BD9-81ED-4DB2-BD59-A6C34878D82A}">
                    <a16:rowId xmlns:a16="http://schemas.microsoft.com/office/drawing/2014/main" val="3397929467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387600" y="5184721"/>
            <a:ext cx="6959600" cy="16732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1. Сетевое взаимодействие и социальное партнерство в системе доп. образования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2. Нормативно-правовые основы проектирования школьного познавательного туризма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3. Основы проектирования природоориентированных школьных туров 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4. Основы проектирования культурно- исторических школьных познавательных туров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5. Технология разработки экскурсионных программ познавательного туризма 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Вариативная часть (2 модуля)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1. Организация школьного познавательного туризма в городской среде </a:t>
            </a:r>
            <a:endParaRPr lang="ru-RU" sz="1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2. Особенности экскурсионной деятельности в процессе реализации школьных туров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2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" y="141287"/>
            <a:ext cx="11664950" cy="64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8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" y="172402"/>
            <a:ext cx="11792903" cy="656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176" y="115256"/>
            <a:ext cx="6447532" cy="4254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7629" y="4369298"/>
            <a:ext cx="6736079" cy="1987399"/>
          </a:xfrm>
          <a:solidFill>
            <a:schemeClr val="tx1"/>
          </a:solidFill>
        </p:spPr>
        <p:txBody>
          <a:bodyPr>
            <a:noAutofit/>
          </a:bodyPr>
          <a:lstStyle/>
          <a:p>
            <a:pPr indent="449580" algn="ctr">
              <a:lnSpc>
                <a:spcPts val="26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Пешеходный познавательный </a:t>
            </a:r>
            <a:r>
              <a:rPr lang="ru-RU" sz="2800" b="1" dirty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маршрут </a:t>
            </a:r>
            <a:r>
              <a:rPr lang="ru-RU" sz="2800" b="1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Смарт-сити на Неве» </a:t>
            </a:r>
            <a:r>
              <a:rPr lang="ru-RU" sz="2800" b="1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как</a:t>
            </a:r>
            <a:r>
              <a:rPr lang="ru-RU" sz="2800" b="1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пример туристского </a:t>
            </a:r>
            <a:r>
              <a:rPr lang="ru-RU" sz="28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продукта</a:t>
            </a:r>
            <a:br>
              <a:rPr lang="ru-RU" sz="28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ru-RU" sz="2800" b="1" i="1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обоснование выбора маршрута</a:t>
            </a:r>
            <a:r>
              <a:rPr lang="ru-RU" sz="28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ru-RU" sz="2800" b="1" dirty="0" smtClean="0">
                <a:solidFill>
                  <a:srgbClr val="00B05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для учащихся </a:t>
            </a:r>
            <a:r>
              <a:rPr lang="ru-RU" sz="1400" b="1" dirty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8-9-х </a:t>
            </a:r>
            <a:r>
              <a:rPr lang="ru-RU" sz="14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классов городская </a:t>
            </a:r>
            <a:r>
              <a:rPr lang="ru-RU" sz="14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пешеходная обзорно-тематическая экскурсия.</a:t>
            </a:r>
            <a:br>
              <a:rPr lang="ru-RU" sz="1400" b="1" dirty="0">
                <a:solidFill>
                  <a:srgbClr val="0033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033CC"/>
                </a:solidFill>
                <a:ea typeface="Arial" panose="020B0604020202020204" pitchFamily="34" charset="0"/>
              </a:rPr>
              <a:t> 	</a:t>
            </a:r>
            <a:r>
              <a:rPr lang="ru-RU" sz="1200" b="1" dirty="0" smtClean="0">
                <a:solidFill>
                  <a:srgbClr val="00B050"/>
                </a:solidFill>
                <a:ea typeface="Arial" panose="020B0604020202020204" pitchFamily="34" charset="0"/>
              </a:rPr>
              <a:t>Место проведения: </a:t>
            </a:r>
            <a:r>
              <a:rPr lang="ru-RU" sz="1200" b="1" dirty="0" smtClean="0">
                <a:solidFill>
                  <a:srgbClr val="0033CC"/>
                </a:solidFill>
                <a:ea typeface="Arial" panose="020B0604020202020204" pitchFamily="34" charset="0"/>
              </a:rPr>
              <a:t>территории Адмиралтейского  </a:t>
            </a:r>
            <a:r>
              <a:rPr lang="ru-RU" sz="1200" b="1" dirty="0">
                <a:solidFill>
                  <a:srgbClr val="0033CC"/>
                </a:solidFill>
                <a:ea typeface="Arial" panose="020B0604020202020204" pitchFamily="34" charset="0"/>
              </a:rPr>
              <a:t>и Василеостровского районов </a:t>
            </a:r>
            <a:r>
              <a:rPr lang="ru-RU" sz="1200" b="1" dirty="0" smtClean="0">
                <a:solidFill>
                  <a:srgbClr val="0033CC"/>
                </a:solidFill>
                <a:ea typeface="Arial" panose="020B0604020202020204" pitchFamily="34" charset="0"/>
              </a:rPr>
              <a:t>Санкт-Петербурга</a:t>
            </a:r>
            <a:endParaRPr lang="ru-RU" sz="1200" b="1" dirty="0">
              <a:solidFill>
                <a:srgbClr val="0033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1600" y="136842"/>
            <a:ext cx="3942299" cy="594008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</a:pP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●    </a:t>
            </a:r>
            <a:r>
              <a:rPr lang="ru-RU" sz="1400" b="1" spc="-6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Станция метро «Адмиралтейская»</a:t>
            </a:r>
            <a:r>
              <a:rPr lang="ru-RU" sz="14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4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– Дом Пиковой дамы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– «При артобстреле эта сторона улицы </a:t>
            </a:r>
            <a:endParaRPr lang="ru-RU" sz="1000" b="1" spc="-6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000" b="1" spc="-6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наиболее 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опасна». Невский пр., 14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– Памятник В.А. Жуковскому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 – здание Адмиралтейства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– Стрелка Васильевского острова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– Памятник М.В. Ломоносову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– Памятник А.Д. Сахарову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– Комплекс зданий СПбГУ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– Меншиковский дворец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– Румянцевский сад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 – Мозаичная мастерская Академии художеств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 – Памятник П.К. Клодту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 – Академический сад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– Сфинксы Гранитной пристани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 – Дом зодчего Доменико Трезини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 – «Дом академиков»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 – здание Кадетского корпуса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 – Типография издательства «Наука»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 – Институт высокомолекулярных соединений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 – Аптека А.В. Пеля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21 – Собор святого Андрея Первозванного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 – Андреевский рынок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 – Женская гимназия Э.П. Шаффе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24 – «Дом Тани Савичевой»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25 – Улица Репина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 – Евангелическо–лютеранская </a:t>
            </a:r>
            <a:r>
              <a:rPr lang="ru-RU" sz="1000" b="1" spc="-6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церковь</a:t>
            </a:r>
          </a:p>
          <a:p>
            <a:pPr>
              <a:lnSpc>
                <a:spcPts val="1200"/>
              </a:lnSpc>
            </a:pPr>
            <a:r>
              <a:rPr lang="ru-RU" sz="1000" b="1" spc="-6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святой Екатерины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27 – Дома №17 и 19 на 2-й линии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28 – Доходный дом Л.Н. Бенуа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29 – Евангелическо-лютеранский собор </a:t>
            </a:r>
            <a:r>
              <a:rPr lang="ru-RU" sz="1000" b="1" spc="-6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св. Михаила</a:t>
            </a:r>
          </a:p>
          <a:p>
            <a:pPr>
              <a:lnSpc>
                <a:spcPts val="1200"/>
              </a:lnSpc>
            </a:pPr>
            <a:r>
              <a:rPr lang="ru-RU" sz="1000" b="1" spc="-6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Церкви Ингрии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 – Начальное народное училище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31 – Табачная фабрика «Лаферм»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32 – Памятник бомбардиру Василию Корчмину</a:t>
            </a: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33 – жанровая композиция «Конка»</a:t>
            </a:r>
            <a:br>
              <a:rPr lang="ru-RU" sz="1000" b="1" spc="-6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000" dirty="0">
                <a:ln w="0">
                  <a:solidFill>
                    <a:srgbClr val="FF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●    </a:t>
            </a:r>
            <a:r>
              <a:rPr lang="ru-RU" sz="1200" dirty="0">
                <a:ln w="0">
                  <a:solidFill>
                    <a:srgbClr val="FF000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Станция метро «Василеостровская»</a:t>
            </a:r>
            <a:endParaRPr lang="ru-RU" sz="1600" dirty="0">
              <a:ln w="0">
                <a:solidFill>
                  <a:srgbClr val="FF000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2933" y="3280994"/>
            <a:ext cx="2543925" cy="1525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2703" y="122990"/>
            <a:ext cx="2543441" cy="14306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33" y="1578961"/>
            <a:ext cx="2537504" cy="17167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918" y="6358851"/>
            <a:ext cx="11927840" cy="40011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ru-RU" sz="2000" b="1" dirty="0">
                <a:solidFill>
                  <a:srgbClr val="FF0000"/>
                </a:solidFill>
              </a:rPr>
              <a:t>КАРТА-СХЕМА ЭКСКУРСИОННОГО МАРШРУТА. Отрезки маршрута в режиме коллективного поиска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2235" y="4858622"/>
            <a:ext cx="2601108" cy="14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6160" y="121920"/>
            <a:ext cx="8524240" cy="6644640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адача</a:t>
            </a:r>
            <a:r>
              <a:rPr lang="ru-RU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отбора </a:t>
            </a:r>
            <a:r>
              <a:rPr lang="ru-RU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для показа</a:t>
            </a:r>
            <a:r>
              <a:rPr lang="ru-RU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объектов, </a:t>
            </a:r>
            <a:r>
              <a:rPr lang="ru-RU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относящихся </a:t>
            </a:r>
            <a:r>
              <a:rPr lang="ru-RU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 разным видам социально-культурной и научно-практической </a:t>
            </a:r>
            <a:r>
              <a:rPr lang="ru-RU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сфер 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средовой подход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 smtClean="0">
              <a:solidFill>
                <a:srgbClr val="00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Задачи реализации экскурсии</a:t>
            </a:r>
            <a:r>
              <a:rPr lang="ru-RU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привлекательной </a:t>
            </a:r>
            <a:r>
              <a:rPr lang="ru-RU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своими </a:t>
            </a:r>
            <a:r>
              <a:rPr lang="ru-RU" sz="2400" b="1" i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кодовыми, </a:t>
            </a:r>
            <a:r>
              <a:rPr lang="ru-RU" b="1" dirty="0" smtClean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ключевыми</a:t>
            </a:r>
            <a:r>
              <a:rPr lang="ru-RU" b="1" dirty="0" smtClean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названиями экскурсионных  тем</a:t>
            </a:r>
            <a:r>
              <a:rPr lang="ru-RU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вызывающими интерес </a:t>
            </a:r>
            <a:r>
              <a:rPr lang="ru-RU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 smtClean="0">
              <a:solidFill>
                <a:srgbClr val="00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8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«Город гениев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 - 9 нобелевских лауреатов; </a:t>
            </a:r>
            <a:endParaRPr lang="ru-RU" sz="1600" b="1" dirty="0" smtClean="0">
              <a:solidFill>
                <a:srgbClr val="00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Вся мировая литература на берегах Невы»; </a:t>
            </a:r>
            <a:endParaRPr lang="ru-RU" sz="1600" b="1" dirty="0" smtClean="0">
              <a:solidFill>
                <a:srgbClr val="00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 истории умных школ к умной истории государства Российского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«Умный и веселый фольклор матмеха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b="1" i="1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юмор – инверсия разума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endParaRPr lang="ru-RU" sz="1600" b="1" dirty="0" smtClean="0">
              <a:solidFill>
                <a:srgbClr val="00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Открываем вместе 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тайны 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умной реки»; </a:t>
            </a:r>
            <a:endParaRPr lang="ru-RU" sz="1600" b="1" dirty="0" smtClean="0">
              <a:solidFill>
                <a:srgbClr val="00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Умная буква </a:t>
            </a:r>
            <a:r>
              <a:rPr lang="ru-RU" sz="1600" b="1" i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дельта </a:t>
            </a:r>
            <a:r>
              <a:rPr lang="el-GR" sz="1600" b="1" dirty="0">
                <a:solidFill>
                  <a:srgbClr val="202122"/>
                </a:solidFill>
                <a:latin typeface="Arial" panose="020B0604020202020204" pitchFamily="34" charset="0"/>
              </a:rPr>
              <a:t>Δ 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 дельты Нила к дельте Невы»; </a:t>
            </a:r>
            <a:endParaRPr lang="ru-RU" sz="1600" b="1" dirty="0" smtClean="0">
              <a:solidFill>
                <a:srgbClr val="00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 вида земли зависит образ жизни и даже характер народа»; 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др. </a:t>
            </a:r>
            <a:endParaRPr lang="ru-RU" sz="1600" b="1" dirty="0" smtClean="0">
              <a:solidFill>
                <a:srgbClr val="00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lvl="0" indent="-182563" algn="just" fontAlgn="base">
              <a:lnSpc>
                <a:spcPct val="100000"/>
              </a:lnSpc>
              <a:spcBef>
                <a:spcPts val="0"/>
              </a:spcBef>
              <a:buClr>
                <a:srgbClr val="818E9F"/>
              </a:buClr>
              <a:buFont typeface="+mj-lt"/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основ научного мышления </a:t>
            </a:r>
            <a:r>
              <a:rPr lang="ru-RU" sz="1600" b="1" dirty="0" smtClean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через систематизацию знаний </a:t>
            </a:r>
          </a:p>
          <a:p>
            <a:pPr marL="182563" lvl="0" indent="-182563" algn="just" fontAlgn="base">
              <a:lnSpc>
                <a:spcPct val="100000"/>
              </a:lnSpc>
              <a:spcBef>
                <a:spcPts val="0"/>
              </a:spcBef>
              <a:buClr>
                <a:srgbClr val="818E9F"/>
              </a:buClr>
              <a:buFont typeface="+mj-lt"/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самоидентификация </a:t>
            </a:r>
            <a:r>
              <a:rPr lang="ru-RU" sz="1600" b="1" dirty="0" smtClean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обучающегося как субъекта цивилизационного развития всей страны и Санкт-Петербурга в частности;</a:t>
            </a:r>
            <a:endParaRPr lang="ru-RU" sz="1400" b="1" dirty="0" smtClean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 fontAlgn="base">
              <a:lnSpc>
                <a:spcPct val="100000"/>
              </a:lnSpc>
              <a:spcBef>
                <a:spcPts val="0"/>
              </a:spcBef>
              <a:buClr>
                <a:srgbClr val="818E9F"/>
              </a:buClr>
              <a:buFont typeface="+mj-lt"/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интересов</a:t>
            </a:r>
            <a:r>
              <a:rPr lang="ru-RU" sz="1600" b="1" dirty="0" smtClean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и творческих способностей в процессе приобретения новых знаний и опыта; </a:t>
            </a:r>
            <a:endParaRPr lang="ru-RU" sz="1400" b="1" dirty="0" smtClean="0">
              <a:solidFill>
                <a:srgbClr val="0033CC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563" lvl="0" indent="-182563" algn="just" fontAlgn="base">
              <a:lnSpc>
                <a:spcPct val="100000"/>
              </a:lnSpc>
              <a:spcBef>
                <a:spcPts val="0"/>
              </a:spcBef>
              <a:buClr>
                <a:srgbClr val="818E9F"/>
              </a:buClr>
              <a:buFont typeface="+mj-lt"/>
              <a:buAutoNum type="arabicPeriod"/>
            </a:pPr>
            <a:r>
              <a:rPr lang="ru-RU" sz="1600" b="1" dirty="0" smtClean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овладение комплексом компетенций</a:t>
            </a:r>
            <a:r>
              <a:rPr lang="ru-RU" sz="1600" b="1" dirty="0" smtClean="0">
                <a:solidFill>
                  <a:srgbClr val="0033C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имеющим значение для формирования у подростка профориентационных перспектив.</a:t>
            </a:r>
            <a:endParaRPr lang="ru-RU" sz="1600" b="1" dirty="0" smtClean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indent="0" algn="just">
              <a:lnSpc>
                <a:spcPct val="100000"/>
              </a:lnSpc>
              <a:spcBef>
                <a:spcPts val="0"/>
              </a:spcBef>
              <a:buClr>
                <a:srgbClr val="818E9F"/>
              </a:buClr>
              <a:buNone/>
            </a:pPr>
            <a:r>
              <a:rPr lang="ru-RU" sz="1600" b="1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ОБЪЕМ</a:t>
            </a:r>
            <a:r>
              <a:rPr lang="ru-RU" sz="16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ru-RU" sz="14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Предэкскурсионный этап – 4 часа</a:t>
            </a:r>
            <a:endParaRPr lang="ru-RU" sz="1600" b="1" dirty="0" smtClean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indent="0" algn="just">
              <a:lnSpc>
                <a:spcPct val="100000"/>
              </a:lnSpc>
              <a:spcBef>
                <a:spcPts val="0"/>
              </a:spcBef>
              <a:buClr>
                <a:srgbClr val="818E9F"/>
              </a:buClr>
              <a:buNone/>
            </a:pPr>
            <a:r>
              <a:rPr lang="ru-RU" sz="1600" b="1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Длительность</a:t>
            </a:r>
            <a:r>
              <a:rPr lang="ru-RU" sz="16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экскурсии 4 часа</a:t>
            </a:r>
            <a:r>
              <a:rPr lang="ru-RU" sz="1600" b="1" dirty="0" smtClean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. Постэкскурсионный </a:t>
            </a:r>
            <a:r>
              <a:rPr lang="ru-RU" sz="1600" b="1" dirty="0">
                <a:solidFill>
                  <a:srgbClr val="FF000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этап </a:t>
            </a:r>
            <a:r>
              <a:rPr lang="ru-RU" sz="1600" b="1" dirty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– 4 </a:t>
            </a:r>
            <a:r>
              <a:rPr lang="ru-RU" sz="1600" b="1" dirty="0" smtClean="0">
                <a:solidFill>
                  <a:srgbClr val="0033CC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часа</a:t>
            </a:r>
            <a:endParaRPr lang="ru-RU" sz="1600" b="1" dirty="0">
              <a:solidFill>
                <a:srgbClr val="0033CC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u="sng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Главное </a:t>
            </a:r>
            <a:r>
              <a:rPr lang="ru-RU" b="1" u="sng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кредо этой </a:t>
            </a:r>
            <a:r>
              <a:rPr lang="ru-RU" b="1" u="sng" dirty="0" smtClean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ru-RU" b="1" u="sng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b="1" dirty="0" smtClean="0">
                <a:solidFill>
                  <a:srgbClr val="00B05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российской гражданской идентичности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– многогранной системы 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взглядов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убеждений и чувств подростков, </a:t>
            </a:r>
            <a:r>
              <a:rPr lang="ru-RU" sz="1600" b="1" dirty="0" err="1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связаных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 любовью к Родине, уважением к своему народу, готовности к </a:t>
            </a:r>
            <a:r>
              <a:rPr lang="ru-RU" sz="1600" b="1" dirty="0" smtClean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их защите </a:t>
            </a:r>
            <a:r>
              <a:rPr lang="ru-RU" sz="1600" b="1" dirty="0">
                <a:solidFill>
                  <a:srgbClr val="0033CC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 самопожертвованию во имя их процветания, преданностью и служением им в различных сферах общественно-полезной деятельности.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2" y="4506764"/>
            <a:ext cx="3389693" cy="22597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2306" y="2397799"/>
            <a:ext cx="3477927" cy="209288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>
              <a:buClr>
                <a:srgbClr val="818E9F"/>
              </a:buClr>
            </a:pPr>
            <a:r>
              <a:rPr lang="ru-RU" sz="20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ЦЕЛЬ экскурсии </a:t>
            </a:r>
            <a:r>
              <a:rPr lang="ru-RU" sz="2000" b="1" spc="-60" dirty="0" smtClean="0">
                <a:solidFill>
                  <a:srgbClr val="FF0000"/>
                </a:solidFill>
                <a:ea typeface="Tahoma" panose="020B0604030504040204" pitchFamily="34" charset="0"/>
                <a:cs typeface="+mj-cs"/>
              </a:rPr>
              <a:t>«Смарт-сити на </a:t>
            </a:r>
            <a:r>
              <a:rPr lang="ru-RU" sz="2000" b="1" spc="-60" dirty="0">
                <a:solidFill>
                  <a:srgbClr val="FF0000"/>
                </a:solidFill>
                <a:ea typeface="Tahoma" panose="020B0604030504040204" pitchFamily="34" charset="0"/>
                <a:cs typeface="+mj-cs"/>
              </a:rPr>
              <a:t>Неве»</a:t>
            </a:r>
            <a:r>
              <a:rPr lang="ru-RU" sz="20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</a:p>
          <a:p>
            <a:pPr lvl="0">
              <a:buClr>
                <a:srgbClr val="818E9F"/>
              </a:buClr>
            </a:pPr>
            <a:r>
              <a:rPr lang="ru-RU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учащихся </a:t>
            </a:r>
            <a:r>
              <a:rPr lang="ru-RU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чувства </a:t>
            </a:r>
            <a:r>
              <a:rPr lang="ru-RU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горожанина (гражданина), осознающего глобальный уровень культурно-исторического наследия родного </a:t>
            </a:r>
            <a:r>
              <a:rPr lang="ru-RU" sz="16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города </a:t>
            </a:r>
            <a:r>
              <a:rPr lang="ru-RU" sz="16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i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роль названия</a:t>
            </a:r>
            <a:r>
              <a:rPr lang="ru-RU" sz="16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2" y="121920"/>
            <a:ext cx="3389693" cy="211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225" y="2705099"/>
            <a:ext cx="3033151" cy="2547621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FF0000"/>
                </a:solidFill>
              </a:rPr>
              <a:t>ПРЕДПОЛАГАЕМЫЙ РЕЗУЛЬТАТ</a:t>
            </a:r>
            <a:r>
              <a:rPr lang="ru-RU" sz="2400" b="1" dirty="0" smtClean="0">
                <a:solidFill>
                  <a:srgbClr val="0033CC"/>
                </a:solidFill>
              </a:rPr>
              <a:t/>
            </a:r>
            <a:br>
              <a:rPr lang="ru-RU" sz="2400" b="1" dirty="0" smtClean="0">
                <a:solidFill>
                  <a:srgbClr val="0033CC"/>
                </a:solidFill>
              </a:rPr>
            </a:br>
            <a:r>
              <a:rPr lang="ru-RU" sz="2400" b="1" dirty="0">
                <a:solidFill>
                  <a:srgbClr val="0033CC"/>
                </a:solidFill>
                <a:ea typeface="+mn-ea"/>
                <a:cs typeface="+mn-cs"/>
              </a:rPr>
              <a:t>…</a:t>
            </a:r>
            <a:r>
              <a:rPr lang="ru-RU" sz="1800" b="1" dirty="0">
                <a:solidFill>
                  <a:srgbClr val="0033CC"/>
                </a:solidFill>
                <a:ea typeface="+mn-ea"/>
                <a:cs typeface="+mn-cs"/>
              </a:rPr>
              <a:t>Что может собственных </a:t>
            </a:r>
            <a:br>
              <a:rPr lang="ru-RU" sz="1800" b="1" dirty="0">
                <a:solidFill>
                  <a:srgbClr val="0033CC"/>
                </a:solidFill>
                <a:ea typeface="+mn-ea"/>
                <a:cs typeface="+mn-cs"/>
              </a:rPr>
            </a:br>
            <a:r>
              <a:rPr lang="ru-RU" sz="1800" b="1" dirty="0">
                <a:solidFill>
                  <a:srgbClr val="0033CC"/>
                </a:solidFill>
                <a:ea typeface="+mn-ea"/>
                <a:cs typeface="+mn-cs"/>
              </a:rPr>
              <a:t>Платонов</a:t>
            </a:r>
            <a:br>
              <a:rPr lang="ru-RU" sz="1800" b="1" dirty="0">
                <a:solidFill>
                  <a:srgbClr val="0033CC"/>
                </a:solidFill>
                <a:ea typeface="+mn-ea"/>
                <a:cs typeface="+mn-cs"/>
              </a:rPr>
            </a:br>
            <a:r>
              <a:rPr lang="ru-RU" sz="1800" b="1" dirty="0">
                <a:solidFill>
                  <a:srgbClr val="0033CC"/>
                </a:solidFill>
                <a:ea typeface="+mn-ea"/>
                <a:cs typeface="+mn-cs"/>
              </a:rPr>
              <a:t>И быстрых </a:t>
            </a:r>
            <a:br>
              <a:rPr lang="ru-RU" sz="1800" b="1" dirty="0">
                <a:solidFill>
                  <a:srgbClr val="0033CC"/>
                </a:solidFill>
                <a:ea typeface="+mn-ea"/>
                <a:cs typeface="+mn-cs"/>
              </a:rPr>
            </a:br>
            <a:r>
              <a:rPr lang="ru-RU" sz="1800" b="1" dirty="0">
                <a:solidFill>
                  <a:srgbClr val="0033CC"/>
                </a:solidFill>
                <a:ea typeface="+mn-ea"/>
                <a:cs typeface="+mn-cs"/>
              </a:rPr>
              <a:t>разумом Невтонов</a:t>
            </a:r>
            <a:br>
              <a:rPr lang="ru-RU" sz="1800" b="1" dirty="0">
                <a:solidFill>
                  <a:srgbClr val="0033CC"/>
                </a:solidFill>
                <a:ea typeface="+mn-ea"/>
                <a:cs typeface="+mn-cs"/>
              </a:rPr>
            </a:br>
            <a:r>
              <a:rPr lang="ru-RU" sz="1800" b="1" dirty="0">
                <a:solidFill>
                  <a:srgbClr val="0033CC"/>
                </a:solidFill>
                <a:ea typeface="+mn-ea"/>
                <a:cs typeface="+mn-cs"/>
              </a:rPr>
              <a:t>Российская земля рождать !</a:t>
            </a:r>
            <a:r>
              <a:rPr lang="ru-RU" sz="1800" b="1" spc="0" dirty="0">
                <a:solidFill>
                  <a:srgbClr val="0033CC"/>
                </a:solidFill>
                <a:ea typeface="+mn-ea"/>
                <a:cs typeface="+mn-cs"/>
              </a:rPr>
              <a:t/>
            </a:r>
            <a:br>
              <a:rPr lang="ru-RU" sz="1800" b="1" spc="0" dirty="0">
                <a:solidFill>
                  <a:srgbClr val="0033CC"/>
                </a:solidFill>
                <a:ea typeface="+mn-ea"/>
                <a:cs typeface="+mn-cs"/>
              </a:rPr>
            </a:br>
            <a:endParaRPr lang="ru-RU" sz="1800" dirty="0">
              <a:solidFill>
                <a:srgbClr val="00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0369" y="234460"/>
            <a:ext cx="8397631" cy="644065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ClrTx/>
              <a:buNone/>
              <a:tabLst/>
            </a:pPr>
            <a:r>
              <a:rPr lang="ru-RU" sz="2400" b="1" dirty="0" smtClean="0">
                <a:solidFill>
                  <a:srgbClr val="0033CC"/>
                </a:solidFill>
                <a:latin typeface="+mj-lt"/>
              </a:rPr>
              <a:t>В </a:t>
            </a:r>
            <a:r>
              <a:rPr lang="ru-RU" sz="2400" b="1" dirty="0">
                <a:solidFill>
                  <a:srgbClr val="00B050"/>
                </a:solidFill>
                <a:latin typeface="+mj-lt"/>
              </a:rPr>
              <a:t>ходе четырехчасовой  </a:t>
            </a:r>
            <a:r>
              <a:rPr lang="ru-RU" sz="2400" b="1" dirty="0" smtClean="0">
                <a:solidFill>
                  <a:srgbClr val="00B050"/>
                </a:solidFill>
                <a:latin typeface="+mj-lt"/>
              </a:rPr>
              <a:t>пешеходной </a:t>
            </a:r>
            <a:r>
              <a:rPr lang="ru-RU" sz="24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srgbClr val="0033CC"/>
                </a:solidFill>
                <a:latin typeface="+mj-lt"/>
              </a:rPr>
              <a:t>экскурсии-прогулки </a:t>
            </a:r>
            <a:r>
              <a:rPr lang="ru-RU" b="1" dirty="0" smtClean="0">
                <a:solidFill>
                  <a:srgbClr val="0033CC"/>
                </a:solidFill>
                <a:latin typeface="+mj-lt"/>
              </a:rPr>
              <a:t>школьники </a:t>
            </a:r>
            <a:r>
              <a:rPr lang="ru-RU" b="1" dirty="0">
                <a:solidFill>
                  <a:srgbClr val="0033CC"/>
                </a:solidFill>
                <a:latin typeface="+mj-lt"/>
              </a:rPr>
              <a:t>не только </a:t>
            </a:r>
            <a:r>
              <a:rPr lang="ru-RU" b="1" dirty="0" smtClean="0">
                <a:solidFill>
                  <a:srgbClr val="0033CC"/>
                </a:solidFill>
                <a:latin typeface="+mj-lt"/>
              </a:rPr>
              <a:t>познакомятся </a:t>
            </a:r>
            <a:r>
              <a:rPr lang="ru-RU" b="1" dirty="0">
                <a:solidFill>
                  <a:srgbClr val="0033CC"/>
                </a:solidFill>
                <a:latin typeface="+mj-lt"/>
              </a:rPr>
              <a:t>с одним из красивейших  и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умнейших городов  на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свете</a:t>
            </a:r>
            <a:r>
              <a:rPr lang="ru-RU" b="1" dirty="0" smtClean="0">
                <a:solidFill>
                  <a:srgbClr val="0033CC"/>
                </a:solidFill>
                <a:latin typeface="+mj-lt"/>
              </a:rPr>
              <a:t>:</a:t>
            </a:r>
            <a:endParaRPr lang="ru-RU" b="1" dirty="0">
              <a:solidFill>
                <a:srgbClr val="0033CC"/>
              </a:solidFill>
              <a:latin typeface="+mj-lt"/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  <a:tabLst/>
            </a:pPr>
            <a:r>
              <a:rPr lang="ru-RU" sz="2400" b="1" dirty="0" smtClean="0">
                <a:solidFill>
                  <a:srgbClr val="00B050"/>
                </a:solidFill>
                <a:latin typeface="+mj-lt"/>
              </a:rPr>
              <a:t>увидят </a:t>
            </a:r>
            <a:r>
              <a:rPr lang="ru-RU" sz="2400" b="1" dirty="0">
                <a:solidFill>
                  <a:srgbClr val="00B050"/>
                </a:solidFill>
                <a:latin typeface="+mj-lt"/>
              </a:rPr>
              <a:t>его </a:t>
            </a:r>
            <a:r>
              <a:rPr lang="ru-RU" sz="2400" b="1" dirty="0" smtClean="0">
                <a:solidFill>
                  <a:srgbClr val="00B050"/>
                </a:solidFill>
                <a:latin typeface="+mj-lt"/>
              </a:rPr>
              <a:t>уникальные природные ландшафты,</a:t>
            </a:r>
            <a:endParaRPr lang="ru-RU" sz="2400" b="1" dirty="0">
              <a:solidFill>
                <a:srgbClr val="00B050"/>
              </a:solidFill>
              <a:latin typeface="+mj-lt"/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  <a:tabLst/>
            </a:pPr>
            <a:r>
              <a:rPr lang="ru-RU" sz="2400" b="1" dirty="0" smtClean="0">
                <a:solidFill>
                  <a:srgbClr val="00B050"/>
                </a:solidFill>
                <a:latin typeface="+mj-lt"/>
              </a:rPr>
              <a:t> увидят самые ценные </a:t>
            </a:r>
            <a:r>
              <a:rPr lang="ru-RU" sz="2400" b="1" dirty="0">
                <a:solidFill>
                  <a:srgbClr val="00B050"/>
                </a:solidFill>
                <a:latin typeface="+mj-lt"/>
              </a:rPr>
              <a:t>памятники культурного наследия, 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  <a:tabLst/>
            </a:pPr>
            <a:r>
              <a:rPr lang="ru-RU" sz="2400" b="1" dirty="0" smtClean="0">
                <a:solidFill>
                  <a:srgbClr val="00B050"/>
                </a:solidFill>
                <a:latin typeface="+mj-lt"/>
              </a:rPr>
              <a:t>узнают </a:t>
            </a:r>
            <a:r>
              <a:rPr lang="ru-RU" sz="2400" b="1" dirty="0">
                <a:solidFill>
                  <a:srgbClr val="00B050"/>
                </a:solidFill>
                <a:latin typeface="+mj-lt"/>
              </a:rPr>
              <a:t>много нового и полезного для себя: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  <a:tabLst/>
            </a:pPr>
            <a:r>
              <a:rPr lang="ru-RU" sz="2400" b="1" dirty="0" smtClean="0">
                <a:solidFill>
                  <a:srgbClr val="00B050"/>
                </a:solidFill>
                <a:latin typeface="+mj-lt"/>
              </a:rPr>
              <a:t>узнают, </a:t>
            </a:r>
            <a:r>
              <a:rPr lang="ru-RU" sz="2400" b="1" dirty="0">
                <a:solidFill>
                  <a:srgbClr val="00B050"/>
                </a:solidFill>
                <a:latin typeface="+mj-lt"/>
              </a:rPr>
              <a:t>что такое </a:t>
            </a:r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smart-city</a:t>
            </a:r>
            <a:r>
              <a:rPr lang="ru-RU" sz="2400" b="1" dirty="0" smtClean="0">
                <a:solidFill>
                  <a:srgbClr val="00B050"/>
                </a:solidFill>
                <a:latin typeface="+mj-lt"/>
              </a:rPr>
              <a:t> – умный город</a:t>
            </a:r>
            <a:endParaRPr lang="ru-RU" sz="2400" b="1" dirty="0">
              <a:solidFill>
                <a:srgbClr val="00B050"/>
              </a:solidFill>
              <a:latin typeface="+mj-lt"/>
            </a:endParaRP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ClrTx/>
              <a:buNone/>
              <a:tabLst/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и какой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смысл 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ClrTx/>
              <a:buNone/>
              <a:tabLst/>
            </a:pPr>
            <a:r>
              <a:rPr lang="ru-RU" b="1" dirty="0" smtClean="0">
                <a:solidFill>
                  <a:srgbClr val="FF0000"/>
                </a:solidFill>
                <a:latin typeface="+mj-lt"/>
              </a:rPr>
              <a:t>вкладывают в это понятие жители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глобальных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городов;</a:t>
            </a:r>
            <a:endParaRPr lang="ru-RU" b="1" dirty="0">
              <a:solidFill>
                <a:srgbClr val="FF0000"/>
              </a:solidFill>
              <a:latin typeface="+mj-lt"/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q"/>
              <a:tabLst/>
            </a:pP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старшеклассники :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  <a:tabLst/>
            </a:pP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повысят  </a:t>
            </a:r>
            <a:r>
              <a:rPr lang="ru-RU" sz="1800" b="1" dirty="0">
                <a:solidFill>
                  <a:srgbClr val="0033CC"/>
                </a:solidFill>
                <a:latin typeface="+mj-lt"/>
              </a:rPr>
              <a:t>свой </a:t>
            </a:r>
            <a:r>
              <a:rPr lang="en-US" sz="1800" b="1" dirty="0">
                <a:solidFill>
                  <a:srgbClr val="0033CC"/>
                </a:solidFill>
                <a:latin typeface="+mj-lt"/>
              </a:rPr>
              <a:t>IQ – </a:t>
            </a:r>
            <a:r>
              <a:rPr lang="ru-RU" sz="1800" b="1" dirty="0">
                <a:solidFill>
                  <a:srgbClr val="0033CC"/>
                </a:solidFill>
                <a:latin typeface="+mj-lt"/>
              </a:rPr>
              <a:t>коэффициент своего интеллекта;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  <a:tabLst/>
            </a:pPr>
            <a:r>
              <a:rPr lang="ru-RU" sz="1800" b="1" dirty="0">
                <a:solidFill>
                  <a:srgbClr val="0033CC"/>
                </a:solidFill>
                <a:latin typeface="+mj-lt"/>
              </a:rPr>
              <a:t>с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формируют систему </a:t>
            </a:r>
            <a:r>
              <a:rPr lang="ru-RU" sz="1800" b="1" dirty="0">
                <a:solidFill>
                  <a:srgbClr val="0033CC"/>
                </a:solidFill>
                <a:latin typeface="+mj-lt"/>
              </a:rPr>
              <a:t>представлений о харде и софте города – 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его </a:t>
            </a:r>
            <a:r>
              <a:rPr lang="ru-RU" sz="1800" b="1" dirty="0">
                <a:solidFill>
                  <a:srgbClr val="0033CC"/>
                </a:solidFill>
                <a:latin typeface="+mj-lt"/>
              </a:rPr>
              <a:t>материальной 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и социальной среде, о </a:t>
            </a:r>
            <a:r>
              <a:rPr lang="ru-RU" sz="1800" b="1" dirty="0">
                <a:solidFill>
                  <a:srgbClr val="0033CC"/>
                </a:solidFill>
                <a:latin typeface="+mj-lt"/>
              </a:rPr>
              <a:t>людях, 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живущих в </a:t>
            </a:r>
            <a:r>
              <a:rPr lang="en-US" sz="1800" b="1" dirty="0">
                <a:solidFill>
                  <a:srgbClr val="0033CC"/>
                </a:solidFill>
              </a:rPr>
              <a:t>smart-city 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и </a:t>
            </a:r>
            <a:r>
              <a:rPr lang="ru-RU" sz="1800" b="1" dirty="0">
                <a:solidFill>
                  <a:srgbClr val="0033CC"/>
                </a:solidFill>
                <a:latin typeface="+mj-lt"/>
              </a:rPr>
              <a:t>бережно 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сохраняющих его умные </a:t>
            </a:r>
            <a:r>
              <a:rPr lang="ru-RU" sz="1800" b="1" dirty="0">
                <a:solidFill>
                  <a:srgbClr val="0033CC"/>
                </a:solidFill>
                <a:latin typeface="+mj-lt"/>
              </a:rPr>
              <a:t>традиции, заложенные 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основателем </a:t>
            </a:r>
            <a:r>
              <a:rPr lang="ru-RU" sz="1800" b="1" dirty="0">
                <a:solidFill>
                  <a:srgbClr val="0033CC"/>
                </a:solidFill>
                <a:latin typeface="+mj-lt"/>
              </a:rPr>
              <a:t>города на Неве – Петром Великим;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  <a:tabLst/>
            </a:pPr>
            <a:r>
              <a:rPr lang="ru-RU" sz="1800" b="1" dirty="0">
                <a:solidFill>
                  <a:srgbClr val="0033CC"/>
                </a:solidFill>
                <a:latin typeface="+mj-lt"/>
              </a:rPr>
              <a:t>с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формируют новые компетенции  в разных областях знаний 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ü"/>
              <a:tabLst/>
            </a:pP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получат 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удовольствие </a:t>
            </a:r>
            <a:r>
              <a:rPr lang="ru-RU" sz="1800" b="1" dirty="0">
                <a:solidFill>
                  <a:srgbClr val="0033CC"/>
                </a:solidFill>
                <a:latin typeface="+mj-lt"/>
              </a:rPr>
              <a:t>от общения с умным </a:t>
            </a:r>
            <a:r>
              <a:rPr lang="ru-RU" sz="1800" b="1" dirty="0" smtClean="0">
                <a:solidFill>
                  <a:srgbClr val="0033CC"/>
                </a:solidFill>
                <a:latin typeface="+mj-lt"/>
              </a:rPr>
              <a:t>городом!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399"/>
            <a:ext cx="3403600" cy="25527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033" y="6213454"/>
            <a:ext cx="3209533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buClrTx/>
              <a:tabLst/>
            </a:pPr>
            <a:r>
              <a:rPr lang="ru-RU" sz="2400" b="1" dirty="0">
                <a:solidFill>
                  <a:srgbClr val="FF0000"/>
                </a:solidFill>
                <a:latin typeface="+mj-lt"/>
              </a:rPr>
              <a:t>Спасибо за 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внимание!</a:t>
            </a:r>
            <a:endParaRPr lang="ru-RU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48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851</Words>
  <Application>Microsoft Office PowerPoint</Application>
  <PresentationFormat>Широкоэкранный</PresentationFormat>
  <Paragraphs>99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22" baseType="lpstr">
      <vt:lpstr>Arial</vt:lpstr>
      <vt:lpstr>Calibri</vt:lpstr>
      <vt:lpstr>Corbel</vt:lpstr>
      <vt:lpstr>Georgia</vt:lpstr>
      <vt:lpstr>Sylfaen</vt:lpstr>
      <vt:lpstr>Symbol</vt:lpstr>
      <vt:lpstr>Tahoma</vt:lpstr>
      <vt:lpstr>Times New Roman</vt:lpstr>
      <vt:lpstr>Trebuchet MS</vt:lpstr>
      <vt:lpstr>Wingdings</vt:lpstr>
      <vt:lpstr>Wingdings 2</vt:lpstr>
      <vt:lpstr>Рамка</vt:lpstr>
      <vt:lpstr>Воздушный поток</vt:lpstr>
      <vt:lpstr>Презентация PowerPoint</vt:lpstr>
      <vt:lpstr>Цель и содержание</vt:lpstr>
      <vt:lpstr>Результаты</vt:lpstr>
      <vt:lpstr>Презентация PowerPoint</vt:lpstr>
      <vt:lpstr>Презентация PowerPoint</vt:lpstr>
      <vt:lpstr>Презентация PowerPoint</vt:lpstr>
      <vt:lpstr>Пешеходный познавательный маршрут «Смарт-сити на Неве»  как пример туристского продукта (обоснование выбора маршрута) для учащихся 8-9-х классов городская пешеходная обзорно-тематическая экскурсия.   Место проведения: территории Адмиралтейского  и Василеостровского районов Санкт-Петербурга</vt:lpstr>
      <vt:lpstr>Презентация PowerPoint</vt:lpstr>
      <vt:lpstr>ПРЕДПОЛАГАЕМЫЙ РЕЗУЛЬТАТ …Что может собственных  Платонов И быстрых  разумом Невтонов Российская земля рождать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</dc:creator>
  <cp:lastModifiedBy>Galina</cp:lastModifiedBy>
  <cp:revision>24</cp:revision>
  <cp:lastPrinted>2022-10-13T16:54:11Z</cp:lastPrinted>
  <dcterms:created xsi:type="dcterms:W3CDTF">2022-10-11T20:44:29Z</dcterms:created>
  <dcterms:modified xsi:type="dcterms:W3CDTF">2022-10-13T22:22:11Z</dcterms:modified>
</cp:coreProperties>
</file>